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36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fr-FR" smtClean="0"/>
              <a:t>Modifiez le style du titre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Modifier le style des sous-titres du masque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4/10/2023</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‹N°›</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dirty="0"/>
              <a:pPr/>
              <a:t>4/10/2023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fr-FR" smtClean="0"/>
              <a:t>Modifiez le style du titre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4/10/2023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TextBox 11"/>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3" name="TextBox 12"/>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fr-FR" smtClean="0"/>
              <a:t>Modifiez le style du titre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Modifier les styles du texte du masque</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4/10/2023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fr-FR" smtClean="0"/>
              <a:t>Modifiez le style du titre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4/10/2023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fr-FR" smtClean="0"/>
              <a:t>Modifiez le style du titre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fr-FR" smtClean="0"/>
              <a:t>Modifier les styles du texte du masque</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4/10/2023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fr-FR" smtClean="0"/>
              <a:t>Modifiez le style du titre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fr-FR" smtClean="0"/>
              <a:t>Modifier les styles du texte du masque</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4/10/2023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fr-FR" smtClean="0"/>
              <a:t>Modifiez le style du titre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idx="1"/>
          </p:nvPr>
        </p:nvSpPr>
        <p:spPr/>
        <p:txBody>
          <a:bodyPr anchor="ct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fr-FR" smtClean="0"/>
              <a:t>Modifiez le style du titre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4/10/2023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smtClean="0"/>
              <a:t>Modifiez le style du titre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4/10/2023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4/10/2023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fr-FR" smtClean="0"/>
              <a:t>Modifiez le style du titre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dirty="0"/>
              <a:pPr/>
              <a:t>4/10/2023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fr-FR" smtClean="0"/>
              <a:t>Modifiez le style du titre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dirty="0"/>
              <a:pPr/>
              <a:t>4/10/2023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fr-FR" smtClean="0"/>
              <a:t>Modifiez le style du titre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4/10/2023</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340C7600-5BA8-4A54-887F-74AF87750A31}"/>
              </a:ext>
            </a:extLst>
          </p:cNvPr>
          <p:cNvSpPr>
            <a:spLocks noGrp="1"/>
          </p:cNvSpPr>
          <p:nvPr>
            <p:ph type="ctrTitle"/>
          </p:nvPr>
        </p:nvSpPr>
        <p:spPr>
          <a:xfrm>
            <a:off x="211015" y="1199539"/>
            <a:ext cx="5278071" cy="1081289"/>
          </a:xfrm>
        </p:spPr>
        <p:txBody>
          <a:bodyPr rtlCol="0">
            <a:normAutofit fontScale="90000"/>
          </a:bodyPr>
          <a:lstStyle/>
          <a:p>
            <a:pPr algn="ctr" rtl="0"/>
            <a:r>
              <a:rPr lang="fr-FR" b="1" dirty="0" smtClean="0"/>
              <a:t>Projet </a:t>
            </a:r>
            <a:r>
              <a:rPr lang="fr-FR" b="1" dirty="0" smtClean="0">
                <a:solidFill>
                  <a:srgbClr val="FF0000"/>
                </a:solidFill>
              </a:rPr>
              <a:t>Snake</a:t>
            </a:r>
            <a:r>
              <a:rPr lang="fr-FR" b="1" dirty="0" smtClean="0"/>
              <a:t> avec </a:t>
            </a:r>
            <a:r>
              <a:rPr lang="fr-FR" b="1" dirty="0" smtClean="0"/>
              <a:t>langages </a:t>
            </a:r>
            <a:r>
              <a:rPr lang="fr-FR" b="1" dirty="0" smtClean="0">
                <a:solidFill>
                  <a:srgbClr val="FF0000"/>
                </a:solidFill>
              </a:rPr>
              <a:t>C</a:t>
            </a:r>
            <a:r>
              <a:rPr lang="fr-FR" b="1" dirty="0" smtClean="0"/>
              <a:t> et  </a:t>
            </a:r>
            <a:r>
              <a:rPr lang="fr-FR" b="1" dirty="0" smtClean="0"/>
              <a:t>           </a:t>
            </a:r>
            <a:r>
              <a:rPr lang="fr-FR" b="1" dirty="0" smtClean="0">
                <a:solidFill>
                  <a:srgbClr val="FF0000"/>
                </a:solidFill>
              </a:rPr>
              <a:t>c  </a:t>
            </a:r>
            <a:r>
              <a:rPr lang="fr-FR" b="1" dirty="0" err="1" smtClean="0">
                <a:solidFill>
                  <a:srgbClr val="FF0000"/>
                </a:solidFill>
              </a:rPr>
              <a:t>sharp</a:t>
            </a:r>
            <a:endParaRPr lang="fr-FR" b="1" dirty="0">
              <a:solidFill>
                <a:srgbClr val="FF0000"/>
              </a:solidFill>
            </a:endParaRPr>
          </a:p>
        </p:txBody>
      </p:sp>
      <p:pic>
        <p:nvPicPr>
          <p:cNvPr id="5" name="Image 4"/>
          <p:cNvPicPr>
            <a:picLocks noChangeAspect="1"/>
          </p:cNvPicPr>
          <p:nvPr/>
        </p:nvPicPr>
        <p:blipFill>
          <a:blip r:embed="rId2"/>
          <a:stretch>
            <a:fillRect/>
          </a:stretch>
        </p:blipFill>
        <p:spPr>
          <a:xfrm>
            <a:off x="4855106" y="3604846"/>
            <a:ext cx="7243108" cy="3156438"/>
          </a:xfrm>
          <a:prstGeom prst="rect">
            <a:avLst/>
          </a:prstGeom>
        </p:spPr>
      </p:pic>
      <p:pic>
        <p:nvPicPr>
          <p:cNvPr id="6" name="Image 5"/>
          <p:cNvPicPr>
            <a:picLocks noChangeAspect="1"/>
          </p:cNvPicPr>
          <p:nvPr/>
        </p:nvPicPr>
        <p:blipFill>
          <a:blip r:embed="rId3"/>
          <a:stretch>
            <a:fillRect/>
          </a:stretch>
        </p:blipFill>
        <p:spPr>
          <a:xfrm>
            <a:off x="5884442" y="122095"/>
            <a:ext cx="3746924" cy="2430303"/>
          </a:xfrm>
          <a:prstGeom prst="rect">
            <a:avLst/>
          </a:prstGeom>
        </p:spPr>
      </p:pic>
      <p:pic>
        <p:nvPicPr>
          <p:cNvPr id="7" name="Image 6"/>
          <p:cNvPicPr>
            <a:picLocks noChangeAspect="1"/>
          </p:cNvPicPr>
          <p:nvPr/>
        </p:nvPicPr>
        <p:blipFill>
          <a:blip r:embed="rId4"/>
          <a:stretch>
            <a:fillRect/>
          </a:stretch>
        </p:blipFill>
        <p:spPr>
          <a:xfrm>
            <a:off x="9806746" y="122095"/>
            <a:ext cx="2291468" cy="3409829"/>
          </a:xfrm>
          <a:prstGeom prst="rect">
            <a:avLst/>
          </a:prstGeom>
        </p:spPr>
      </p:pic>
      <p:sp>
        <p:nvSpPr>
          <p:cNvPr id="8" name="Sous-titre 2">
            <a:extLst>
              <a:ext uri="{FF2B5EF4-FFF2-40B4-BE49-F238E27FC236}">
                <a16:creationId xmlns:a16="http://schemas.microsoft.com/office/drawing/2014/main" id="{AE584786-6548-4BB4-95FD-977AD1F362C6}"/>
              </a:ext>
            </a:extLst>
          </p:cNvPr>
          <p:cNvSpPr>
            <a:spLocks noGrp="1"/>
          </p:cNvSpPr>
          <p:nvPr>
            <p:ph type="subTitle" idx="1"/>
          </p:nvPr>
        </p:nvSpPr>
        <p:spPr>
          <a:xfrm>
            <a:off x="255287" y="3422836"/>
            <a:ext cx="2954782" cy="1405467"/>
          </a:xfrm>
        </p:spPr>
        <p:txBody>
          <a:bodyPr rtlCol="0">
            <a:normAutofit/>
          </a:bodyPr>
          <a:lstStyle/>
          <a:p>
            <a:pPr algn="ctr" rtl="0"/>
            <a:r>
              <a:rPr lang="fr-FR" dirty="0" smtClean="0">
                <a:solidFill>
                  <a:schemeClr val="accent1">
                    <a:lumMod val="40000"/>
                    <a:lumOff val="60000"/>
                  </a:schemeClr>
                </a:solidFill>
              </a:rPr>
              <a:t>Travail Fait par :</a:t>
            </a:r>
          </a:p>
          <a:p>
            <a:pPr algn="ctr" rtl="0"/>
            <a:r>
              <a:rPr lang="fr-FR" dirty="0" smtClean="0">
                <a:solidFill>
                  <a:schemeClr val="accent1">
                    <a:lumMod val="40000"/>
                    <a:lumOff val="60000"/>
                  </a:schemeClr>
                </a:solidFill>
              </a:rPr>
              <a:t>Ben </a:t>
            </a:r>
            <a:r>
              <a:rPr lang="fr-FR" dirty="0" err="1" smtClean="0">
                <a:solidFill>
                  <a:schemeClr val="accent1">
                    <a:lumMod val="40000"/>
                    <a:lumOff val="60000"/>
                  </a:schemeClr>
                </a:solidFill>
              </a:rPr>
              <a:t>slimene</a:t>
            </a:r>
            <a:r>
              <a:rPr lang="fr-FR" dirty="0" smtClean="0">
                <a:solidFill>
                  <a:schemeClr val="accent1">
                    <a:lumMod val="40000"/>
                    <a:lumOff val="60000"/>
                  </a:schemeClr>
                </a:solidFill>
              </a:rPr>
              <a:t> </a:t>
            </a:r>
            <a:r>
              <a:rPr lang="fr-FR" dirty="0" err="1" smtClean="0">
                <a:solidFill>
                  <a:schemeClr val="accent1">
                    <a:lumMod val="40000"/>
                    <a:lumOff val="60000"/>
                  </a:schemeClr>
                </a:solidFill>
              </a:rPr>
              <a:t>nourhene</a:t>
            </a:r>
            <a:endParaRPr lang="fr-FR" dirty="0" smtClean="0">
              <a:solidFill>
                <a:schemeClr val="accent1">
                  <a:lumMod val="40000"/>
                  <a:lumOff val="60000"/>
                </a:schemeClr>
              </a:solidFill>
            </a:endParaRPr>
          </a:p>
          <a:p>
            <a:pPr algn="ctr" rtl="0"/>
            <a:r>
              <a:rPr lang="fr-FR" dirty="0" smtClean="0">
                <a:solidFill>
                  <a:schemeClr val="accent1">
                    <a:lumMod val="40000"/>
                    <a:lumOff val="60000"/>
                  </a:schemeClr>
                </a:solidFill>
              </a:rPr>
              <a:t>Jerbi Ahmed</a:t>
            </a:r>
            <a:endParaRPr lang="fr-FR" dirty="0">
              <a:solidFill>
                <a:schemeClr val="accent1">
                  <a:lumMod val="40000"/>
                  <a:lumOff val="60000"/>
                </a:schemeClr>
              </a:solidFill>
            </a:endParaRPr>
          </a:p>
        </p:txBody>
      </p:sp>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7769" y="5043340"/>
            <a:ext cx="1359877" cy="1572847"/>
          </a:xfrm>
          <a:prstGeom prst="rect">
            <a:avLst/>
          </a:prstGeom>
        </p:spPr>
      </p:pic>
      <p:pic>
        <p:nvPicPr>
          <p:cNvPr id="10" name="Imag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5396" y="5043340"/>
            <a:ext cx="1179635" cy="1572847"/>
          </a:xfrm>
          <a:prstGeom prst="rect">
            <a:avLst/>
          </a:prstGeom>
        </p:spPr>
      </p:pic>
    </p:spTree>
    <p:extLst>
      <p:ext uri="{BB962C8B-B14F-4D97-AF65-F5344CB8AC3E}">
        <p14:creationId xmlns:p14="http://schemas.microsoft.com/office/powerpoint/2010/main" val="3590368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06-01-0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14106" y="589085"/>
            <a:ext cx="11155363" cy="5851525"/>
          </a:xfrm>
          <a:prstGeom prst="rect">
            <a:avLst/>
          </a:prstGeom>
        </p:spPr>
      </p:pic>
      <p:sp>
        <p:nvSpPr>
          <p:cNvPr id="5" name="Titre 1">
            <a:extLst>
              <a:ext uri="{FF2B5EF4-FFF2-40B4-BE49-F238E27FC236}">
                <a16:creationId xmlns:a16="http://schemas.microsoft.com/office/drawing/2014/main" id="{BE99F444-FCBD-B140-9C05-E443FA0805C4}"/>
              </a:ext>
            </a:extLst>
          </p:cNvPr>
          <p:cNvSpPr txBox="1">
            <a:spLocks/>
          </p:cNvSpPr>
          <p:nvPr/>
        </p:nvSpPr>
        <p:spPr>
          <a:xfrm>
            <a:off x="168814" y="-118534"/>
            <a:ext cx="3233810" cy="70761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smtClean="0"/>
              <a:t>En langage C</a:t>
            </a:r>
            <a:endParaRPr lang="fr-FR" dirty="0"/>
          </a:p>
        </p:txBody>
      </p:sp>
    </p:spTree>
    <p:extLst>
      <p:ext uri="{BB962C8B-B14F-4D97-AF65-F5344CB8AC3E}">
        <p14:creationId xmlns:p14="http://schemas.microsoft.com/office/powerpoint/2010/main" val="67443985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BE99F444-FCBD-B140-9C05-E443FA0805C4}"/>
              </a:ext>
            </a:extLst>
          </p:cNvPr>
          <p:cNvSpPr txBox="1">
            <a:spLocks/>
          </p:cNvSpPr>
          <p:nvPr/>
        </p:nvSpPr>
        <p:spPr>
          <a:xfrm>
            <a:off x="168814" y="0"/>
            <a:ext cx="3233810" cy="648704"/>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smtClean="0"/>
              <a:t>En langage C#</a:t>
            </a:r>
            <a:endParaRPr lang="fr-FR" dirty="0"/>
          </a:p>
        </p:txBody>
      </p:sp>
      <p:sp>
        <p:nvSpPr>
          <p:cNvPr id="5" name="Rectangle 4"/>
          <p:cNvSpPr/>
          <p:nvPr/>
        </p:nvSpPr>
        <p:spPr>
          <a:xfrm>
            <a:off x="237393" y="324352"/>
            <a:ext cx="10465878" cy="923330"/>
          </a:xfrm>
          <a:prstGeom prst="rect">
            <a:avLst/>
          </a:prstGeom>
          <a:noFill/>
        </p:spPr>
        <p:txBody>
          <a:bodyPr wrap="none" lIns="91440" tIns="45720" rIns="91440" bIns="45720">
            <a:spAutoFit/>
          </a:bodyPr>
          <a:lstStyle/>
          <a:p>
            <a:pPr algn="ctr"/>
            <a:r>
              <a:rPr lang="fr-FR" sz="5400" b="1" cap="none" spc="0"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Comment le programme fonctionne</a:t>
            </a:r>
            <a:endParaRPr lang="fr-FR"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6" name="ZoneTexte 5"/>
          <p:cNvSpPr txBox="1"/>
          <p:nvPr/>
        </p:nvSpPr>
        <p:spPr>
          <a:xfrm>
            <a:off x="237393" y="1337523"/>
            <a:ext cx="6005145" cy="1754326"/>
          </a:xfrm>
          <a:prstGeom prst="rect">
            <a:avLst/>
          </a:prstGeom>
          <a:noFill/>
        </p:spPr>
        <p:txBody>
          <a:bodyPr wrap="square" rtlCol="0">
            <a:spAutoFit/>
          </a:bodyPr>
          <a:lstStyle/>
          <a:p>
            <a:r>
              <a:rPr lang="fr-FR" dirty="0" smtClean="0"/>
              <a:t>Le même raisonnement qu’avec la langage c, mais       il y a quelques différences comme le cadre du jeu et la forme du serpent.</a:t>
            </a:r>
          </a:p>
          <a:p>
            <a:r>
              <a:rPr lang="fr-FR" dirty="0" smtClean="0"/>
              <a:t>Ainsi, on a ajouté fruit bonus de couleur GOLD lorsque le score</a:t>
            </a:r>
          </a:p>
          <a:p>
            <a:r>
              <a:rPr lang="fr-FR" dirty="0"/>
              <a:t>é</a:t>
            </a:r>
            <a:r>
              <a:rPr lang="fr-FR" dirty="0" smtClean="0"/>
              <a:t>gale  à 50 ou 150 ou 250.</a:t>
            </a:r>
          </a:p>
          <a:p>
            <a:endParaRPr lang="fr-FR" dirty="0" smtClean="0"/>
          </a:p>
        </p:txBody>
      </p:sp>
      <p:pic>
        <p:nvPicPr>
          <p:cNvPr id="7" name="Image 6"/>
          <p:cNvPicPr>
            <a:picLocks noChangeAspect="1"/>
          </p:cNvPicPr>
          <p:nvPr/>
        </p:nvPicPr>
        <p:blipFill>
          <a:blip r:embed="rId2"/>
          <a:stretch>
            <a:fillRect/>
          </a:stretch>
        </p:blipFill>
        <p:spPr>
          <a:xfrm>
            <a:off x="7300047" y="1035944"/>
            <a:ext cx="4713421" cy="3123427"/>
          </a:xfrm>
          <a:prstGeom prst="rect">
            <a:avLst/>
          </a:prstGeom>
        </p:spPr>
      </p:pic>
      <p:pic>
        <p:nvPicPr>
          <p:cNvPr id="10" name="Image 9"/>
          <p:cNvPicPr>
            <a:picLocks noChangeAspect="1"/>
          </p:cNvPicPr>
          <p:nvPr/>
        </p:nvPicPr>
        <p:blipFill>
          <a:blip r:embed="rId3"/>
          <a:stretch>
            <a:fillRect/>
          </a:stretch>
        </p:blipFill>
        <p:spPr>
          <a:xfrm>
            <a:off x="4574446" y="2699239"/>
            <a:ext cx="2547631" cy="3850146"/>
          </a:xfrm>
          <a:prstGeom prst="rect">
            <a:avLst/>
          </a:prstGeom>
        </p:spPr>
      </p:pic>
      <p:sp>
        <p:nvSpPr>
          <p:cNvPr id="11" name="ZoneTexte 10"/>
          <p:cNvSpPr txBox="1"/>
          <p:nvPr/>
        </p:nvSpPr>
        <p:spPr>
          <a:xfrm>
            <a:off x="518746" y="3181690"/>
            <a:ext cx="3402623" cy="2585323"/>
          </a:xfrm>
          <a:prstGeom prst="rect">
            <a:avLst/>
          </a:prstGeom>
          <a:noFill/>
        </p:spPr>
        <p:txBody>
          <a:bodyPr wrap="square" rtlCol="0">
            <a:spAutoFit/>
          </a:bodyPr>
          <a:lstStyle/>
          <a:p>
            <a:r>
              <a:rPr lang="fr-FR" dirty="0" smtClean="0"/>
              <a:t>La mort du serpent ne se fait que lorsque il touche son corps, lorsque il atteint les limites du cadre, par exemple il a atteint la limite en haut, chaque cellule le coordonnée x sera x+550 et si il a atteint la limite en gauche le coordonnée y sera y-600 pour chaque cellule </a:t>
            </a:r>
            <a:endParaRPr lang="fr-FR" dirty="0"/>
          </a:p>
        </p:txBody>
      </p:sp>
    </p:spTree>
    <p:extLst>
      <p:ext uri="{BB962C8B-B14F-4D97-AF65-F5344CB8AC3E}">
        <p14:creationId xmlns:p14="http://schemas.microsoft.com/office/powerpoint/2010/main" val="2117973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057" y="643971"/>
            <a:ext cx="3397918" cy="707886"/>
          </a:xfrm>
          <a:prstGeom prst="rect">
            <a:avLst/>
          </a:prstGeom>
          <a:noFill/>
        </p:spPr>
        <p:txBody>
          <a:bodyPr wrap="none" lIns="91440" tIns="45720" rIns="91440" bIns="45720">
            <a:spAutoFit/>
          </a:bodyPr>
          <a:lstStyle/>
          <a:p>
            <a:pPr algn="ctr"/>
            <a:r>
              <a:rPr lang="fr-FR" sz="40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Le cadre du jeu</a:t>
            </a:r>
            <a:endParaRPr lang="fr-FR" sz="40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5" name="Titre 1">
            <a:extLst>
              <a:ext uri="{FF2B5EF4-FFF2-40B4-BE49-F238E27FC236}">
                <a16:creationId xmlns:a16="http://schemas.microsoft.com/office/drawing/2014/main" id="{BE99F444-FCBD-B140-9C05-E443FA0805C4}"/>
              </a:ext>
            </a:extLst>
          </p:cNvPr>
          <p:cNvSpPr txBox="1">
            <a:spLocks/>
          </p:cNvSpPr>
          <p:nvPr/>
        </p:nvSpPr>
        <p:spPr>
          <a:xfrm>
            <a:off x="168814" y="0"/>
            <a:ext cx="3233810" cy="648704"/>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smtClean="0"/>
              <a:t>En langage C#</a:t>
            </a:r>
            <a:endParaRPr lang="fr-FR" dirty="0"/>
          </a:p>
        </p:txBody>
      </p:sp>
      <p:sp>
        <p:nvSpPr>
          <p:cNvPr id="6" name="ZoneTexte 5"/>
          <p:cNvSpPr txBox="1"/>
          <p:nvPr/>
        </p:nvSpPr>
        <p:spPr>
          <a:xfrm>
            <a:off x="168814" y="1351857"/>
            <a:ext cx="4203153" cy="2031325"/>
          </a:xfrm>
          <a:prstGeom prst="rect">
            <a:avLst/>
          </a:prstGeom>
          <a:noFill/>
        </p:spPr>
        <p:txBody>
          <a:bodyPr wrap="square" rtlCol="0">
            <a:spAutoFit/>
          </a:bodyPr>
          <a:lstStyle/>
          <a:p>
            <a:r>
              <a:rPr lang="fr-FR" dirty="0" smtClean="0"/>
              <a:t>On a fait une </a:t>
            </a:r>
            <a:r>
              <a:rPr lang="fr-FR" dirty="0" err="1" smtClean="0"/>
              <a:t>pictureBox</a:t>
            </a:r>
            <a:r>
              <a:rPr lang="fr-FR" dirty="0" smtClean="0"/>
              <a:t> qui est un cadre qui affiche les images et les entrées de l’utilisateur, les dimensions de ce cadre est 550, 600 on l’a divisé par 15 , 15 et par suite chaque cellule de serpent va prendre les coordonnées 0,0 ; 15,0 ; 30;45……</a:t>
            </a:r>
          </a:p>
          <a:p>
            <a:r>
              <a:rPr lang="fr-FR" dirty="0" smtClean="0"/>
              <a:t>Le même cas pour le fruit.</a:t>
            </a:r>
            <a:endParaRPr lang="fr-FR" dirty="0"/>
          </a:p>
        </p:txBody>
      </p:sp>
      <p:pic>
        <p:nvPicPr>
          <p:cNvPr id="7" name="Image 6"/>
          <p:cNvPicPr>
            <a:picLocks noChangeAspect="1"/>
          </p:cNvPicPr>
          <p:nvPr/>
        </p:nvPicPr>
        <p:blipFill>
          <a:blip r:embed="rId2"/>
          <a:stretch>
            <a:fillRect/>
          </a:stretch>
        </p:blipFill>
        <p:spPr>
          <a:xfrm>
            <a:off x="8440613" y="167688"/>
            <a:ext cx="3446585" cy="3164597"/>
          </a:xfrm>
          <a:prstGeom prst="rect">
            <a:avLst/>
          </a:prstGeom>
        </p:spPr>
      </p:pic>
      <p:pic>
        <p:nvPicPr>
          <p:cNvPr id="8" name="Image 7"/>
          <p:cNvPicPr>
            <a:picLocks noChangeAspect="1"/>
          </p:cNvPicPr>
          <p:nvPr/>
        </p:nvPicPr>
        <p:blipFill>
          <a:blip r:embed="rId3"/>
          <a:stretch>
            <a:fillRect/>
          </a:stretch>
        </p:blipFill>
        <p:spPr>
          <a:xfrm>
            <a:off x="4794989" y="167688"/>
            <a:ext cx="3542867" cy="3844233"/>
          </a:xfrm>
          <a:prstGeom prst="rect">
            <a:avLst/>
          </a:prstGeom>
        </p:spPr>
      </p:pic>
      <p:pic>
        <p:nvPicPr>
          <p:cNvPr id="9" name="Image 8"/>
          <p:cNvPicPr>
            <a:picLocks noChangeAspect="1"/>
          </p:cNvPicPr>
          <p:nvPr/>
        </p:nvPicPr>
        <p:blipFill>
          <a:blip r:embed="rId4"/>
          <a:stretch>
            <a:fillRect/>
          </a:stretch>
        </p:blipFill>
        <p:spPr>
          <a:xfrm>
            <a:off x="4433988" y="4262249"/>
            <a:ext cx="7637852" cy="1800623"/>
          </a:xfrm>
          <a:prstGeom prst="rect">
            <a:avLst/>
          </a:prstGeom>
        </p:spPr>
      </p:pic>
      <p:sp>
        <p:nvSpPr>
          <p:cNvPr id="10" name="Rectangle 9"/>
          <p:cNvSpPr/>
          <p:nvPr/>
        </p:nvSpPr>
        <p:spPr>
          <a:xfrm>
            <a:off x="-58974" y="3279567"/>
            <a:ext cx="4751206" cy="707886"/>
          </a:xfrm>
          <a:prstGeom prst="rect">
            <a:avLst/>
          </a:prstGeom>
          <a:noFill/>
        </p:spPr>
        <p:txBody>
          <a:bodyPr wrap="square" lIns="91440" tIns="45720" rIns="91440" bIns="45720">
            <a:spAutoFit/>
          </a:bodyPr>
          <a:lstStyle/>
          <a:p>
            <a:pPr algn="ctr"/>
            <a:r>
              <a:rPr lang="fr-FR" sz="40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La forme du serpent</a:t>
            </a:r>
            <a:endParaRPr lang="fr-FR" sz="40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12" name="ZoneTexte 11"/>
          <p:cNvSpPr txBox="1"/>
          <p:nvPr/>
        </p:nvSpPr>
        <p:spPr>
          <a:xfrm>
            <a:off x="264391" y="3987453"/>
            <a:ext cx="2743200" cy="1477328"/>
          </a:xfrm>
          <a:prstGeom prst="rect">
            <a:avLst/>
          </a:prstGeom>
          <a:noFill/>
        </p:spPr>
        <p:txBody>
          <a:bodyPr wrap="square" rtlCol="0">
            <a:spAutoFit/>
          </a:bodyPr>
          <a:lstStyle/>
          <a:p>
            <a:r>
              <a:rPr lang="fr-FR" dirty="0" smtClean="0"/>
              <a:t>Le type de serpent est liste de cercle sachant que cercle est un enregistrement qui contient deux entiers</a:t>
            </a:r>
            <a:endParaRPr lang="fr-FR" dirty="0"/>
          </a:p>
        </p:txBody>
      </p:sp>
    </p:spTree>
    <p:extLst>
      <p:ext uri="{BB962C8B-B14F-4D97-AF65-F5344CB8AC3E}">
        <p14:creationId xmlns:p14="http://schemas.microsoft.com/office/powerpoint/2010/main" val="3311767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06-28-0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92082" y="703386"/>
            <a:ext cx="7105834" cy="5336930"/>
          </a:xfrm>
          <a:prstGeom prst="rect">
            <a:avLst/>
          </a:prstGeom>
        </p:spPr>
      </p:pic>
      <p:sp>
        <p:nvSpPr>
          <p:cNvPr id="5" name="Titre 1">
            <a:extLst>
              <a:ext uri="{FF2B5EF4-FFF2-40B4-BE49-F238E27FC236}">
                <a16:creationId xmlns:a16="http://schemas.microsoft.com/office/drawing/2014/main" id="{BE99F444-FCBD-B140-9C05-E443FA0805C4}"/>
              </a:ext>
            </a:extLst>
          </p:cNvPr>
          <p:cNvSpPr txBox="1">
            <a:spLocks/>
          </p:cNvSpPr>
          <p:nvPr/>
        </p:nvSpPr>
        <p:spPr>
          <a:xfrm>
            <a:off x="168814" y="0"/>
            <a:ext cx="3233810" cy="648704"/>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smtClean="0"/>
              <a:t>En langage C#</a:t>
            </a:r>
            <a:endParaRPr lang="fr-FR" dirty="0"/>
          </a:p>
        </p:txBody>
      </p:sp>
    </p:spTree>
    <p:extLst>
      <p:ext uri="{BB962C8B-B14F-4D97-AF65-F5344CB8AC3E}">
        <p14:creationId xmlns:p14="http://schemas.microsoft.com/office/powerpoint/2010/main" val="39728557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4450659" y="271564"/>
            <a:ext cx="7243108" cy="3156438"/>
          </a:xfrm>
          <a:prstGeom prst="rect">
            <a:avLst/>
          </a:prstGeom>
        </p:spPr>
      </p:pic>
      <p:pic>
        <p:nvPicPr>
          <p:cNvPr id="5" name="Image 4"/>
          <p:cNvPicPr>
            <a:picLocks noChangeAspect="1"/>
          </p:cNvPicPr>
          <p:nvPr/>
        </p:nvPicPr>
        <p:blipFill>
          <a:blip r:embed="rId3"/>
          <a:stretch>
            <a:fillRect/>
          </a:stretch>
        </p:blipFill>
        <p:spPr>
          <a:xfrm>
            <a:off x="1075986" y="2733410"/>
            <a:ext cx="2291468" cy="3409829"/>
          </a:xfrm>
          <a:prstGeom prst="rect">
            <a:avLst/>
          </a:prstGeom>
        </p:spPr>
      </p:pic>
      <p:sp>
        <p:nvSpPr>
          <p:cNvPr id="6" name="Titre 1">
            <a:extLst>
              <a:ext uri="{FF2B5EF4-FFF2-40B4-BE49-F238E27FC236}">
                <a16:creationId xmlns:a16="http://schemas.microsoft.com/office/drawing/2014/main" id="{340C7600-5BA8-4A54-887F-74AF87750A31}"/>
              </a:ext>
            </a:extLst>
          </p:cNvPr>
          <p:cNvSpPr txBox="1">
            <a:spLocks/>
          </p:cNvSpPr>
          <p:nvPr/>
        </p:nvSpPr>
        <p:spPr>
          <a:xfrm>
            <a:off x="8083306" y="5534147"/>
            <a:ext cx="5278071" cy="1081289"/>
          </a:xfrm>
          <a:prstGeom prst="rect">
            <a:avLst/>
          </a:prstGeom>
          <a:effectLst/>
        </p:spPr>
        <p:txBody>
          <a:bodyPr vert="horz" lIns="91440" tIns="45720" rIns="91440" bIns="45720" rtlCol="0" anchor="ctr">
            <a:normAutofit fontScale="97500" lnSpcReduction="1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smtClean="0"/>
              <a:t>Merci pour votre attention</a:t>
            </a:r>
            <a:endParaRPr lang="fr-FR" b="1" dirty="0"/>
          </a:p>
        </p:txBody>
      </p:sp>
    </p:spTree>
    <p:extLst>
      <p:ext uri="{BB962C8B-B14F-4D97-AF65-F5344CB8AC3E}">
        <p14:creationId xmlns:p14="http://schemas.microsoft.com/office/powerpoint/2010/main" val="3127887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BE99F444-FCBD-B140-9C05-E443FA0805C4}"/>
              </a:ext>
            </a:extLst>
          </p:cNvPr>
          <p:cNvSpPr>
            <a:spLocks noGrp="1"/>
          </p:cNvSpPr>
          <p:nvPr>
            <p:ph type="title"/>
          </p:nvPr>
        </p:nvSpPr>
        <p:spPr>
          <a:xfrm>
            <a:off x="168814" y="-118534"/>
            <a:ext cx="3233810" cy="1456267"/>
          </a:xfrm>
        </p:spPr>
        <p:txBody>
          <a:bodyPr rtlCol="0">
            <a:normAutofit/>
          </a:bodyPr>
          <a:lstStyle/>
          <a:p>
            <a:pPr rtl="0"/>
            <a:r>
              <a:rPr lang="fr-FR" dirty="0" smtClean="0"/>
              <a:t>En langage C</a:t>
            </a:r>
            <a:endParaRPr lang="fr-FR" dirty="0"/>
          </a:p>
        </p:txBody>
      </p:sp>
      <p:sp>
        <p:nvSpPr>
          <p:cNvPr id="5" name="ZoneTexte 4"/>
          <p:cNvSpPr txBox="1"/>
          <p:nvPr/>
        </p:nvSpPr>
        <p:spPr>
          <a:xfrm>
            <a:off x="168814" y="897795"/>
            <a:ext cx="4765431" cy="2031325"/>
          </a:xfrm>
          <a:prstGeom prst="rect">
            <a:avLst/>
          </a:prstGeom>
          <a:noFill/>
        </p:spPr>
        <p:txBody>
          <a:bodyPr wrap="square" rtlCol="0">
            <a:spAutoFit/>
          </a:bodyPr>
          <a:lstStyle/>
          <a:p>
            <a:r>
              <a:rPr lang="fr-FR" dirty="0" smtClean="0"/>
              <a:t>Dans le programme principal, on a mis le menu et les fonctions globales de jeu et des transitions pour améliorer le design du jeu en faisant appel à la bibliothèque </a:t>
            </a:r>
            <a:r>
              <a:rPr lang="fr-FR" dirty="0" err="1" smtClean="0"/>
              <a:t>windows.h</a:t>
            </a:r>
            <a:r>
              <a:rPr lang="fr-FR" dirty="0" smtClean="0"/>
              <a:t> ainsi on a ajouté la musique dans notre projet</a:t>
            </a:r>
            <a:r>
              <a:rPr lang="fr-FR" dirty="0" smtClean="0"/>
              <a:t>.</a:t>
            </a:r>
            <a:r>
              <a:rPr lang="fr-FR" dirty="0" smtClean="0">
                <a:solidFill>
                  <a:srgbClr val="FFFF00"/>
                </a:solidFill>
              </a:rPr>
              <a:t>(on a réalisé le même design que le projet tic tac </a:t>
            </a:r>
            <a:r>
              <a:rPr lang="fr-FR" dirty="0" err="1" smtClean="0">
                <a:solidFill>
                  <a:srgbClr val="FFFF00"/>
                </a:solidFill>
              </a:rPr>
              <a:t>toe</a:t>
            </a:r>
            <a:r>
              <a:rPr lang="fr-FR" dirty="0" smtClean="0">
                <a:solidFill>
                  <a:srgbClr val="FFFF00"/>
                </a:solidFill>
              </a:rPr>
              <a:t>, mais, avec des nouvelles transitions).</a:t>
            </a:r>
            <a:endParaRPr lang="fr-FR" dirty="0" smtClean="0">
              <a:solidFill>
                <a:srgbClr val="FFFF00"/>
              </a:solidFill>
            </a:endParaRPr>
          </a:p>
        </p:txBody>
      </p:sp>
      <p:pic>
        <p:nvPicPr>
          <p:cNvPr id="6" name="Image 5"/>
          <p:cNvPicPr>
            <a:picLocks noChangeAspect="1"/>
          </p:cNvPicPr>
          <p:nvPr/>
        </p:nvPicPr>
        <p:blipFill>
          <a:blip r:embed="rId2"/>
          <a:stretch>
            <a:fillRect/>
          </a:stretch>
        </p:blipFill>
        <p:spPr>
          <a:xfrm>
            <a:off x="2514600" y="2699005"/>
            <a:ext cx="8950569" cy="3567470"/>
          </a:xfrm>
          <a:prstGeom prst="rect">
            <a:avLst/>
          </a:prstGeom>
        </p:spPr>
      </p:pic>
    </p:spTree>
    <p:extLst>
      <p:ext uri="{BB962C8B-B14F-4D97-AF65-F5344CB8AC3E}">
        <p14:creationId xmlns:p14="http://schemas.microsoft.com/office/powerpoint/2010/main" val="442100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05-04-3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74589" y="972855"/>
            <a:ext cx="10212510" cy="5428311"/>
          </a:xfrm>
          <a:prstGeom prst="rect">
            <a:avLst/>
          </a:prstGeom>
        </p:spPr>
      </p:pic>
      <p:sp>
        <p:nvSpPr>
          <p:cNvPr id="5" name="Titre 1">
            <a:extLst>
              <a:ext uri="{FF2B5EF4-FFF2-40B4-BE49-F238E27FC236}">
                <a16:creationId xmlns:a16="http://schemas.microsoft.com/office/drawing/2014/main" id="{BE99F444-FCBD-B140-9C05-E443FA0805C4}"/>
              </a:ext>
            </a:extLst>
          </p:cNvPr>
          <p:cNvSpPr txBox="1">
            <a:spLocks/>
          </p:cNvSpPr>
          <p:nvPr/>
        </p:nvSpPr>
        <p:spPr>
          <a:xfrm>
            <a:off x="168814" y="-118534"/>
            <a:ext cx="3233810" cy="14562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smtClean="0"/>
              <a:t>En langage C</a:t>
            </a:r>
            <a:endParaRPr lang="fr-FR" dirty="0"/>
          </a:p>
        </p:txBody>
      </p:sp>
    </p:spTree>
    <p:extLst>
      <p:ext uri="{BB962C8B-B14F-4D97-AF65-F5344CB8AC3E}">
        <p14:creationId xmlns:p14="http://schemas.microsoft.com/office/powerpoint/2010/main" val="37973022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BE99F444-FCBD-B140-9C05-E443FA0805C4}"/>
              </a:ext>
            </a:extLst>
          </p:cNvPr>
          <p:cNvSpPr txBox="1">
            <a:spLocks/>
          </p:cNvSpPr>
          <p:nvPr/>
        </p:nvSpPr>
        <p:spPr>
          <a:xfrm>
            <a:off x="168814" y="-118534"/>
            <a:ext cx="3233810" cy="14562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smtClean="0"/>
              <a:t>En langage C</a:t>
            </a:r>
            <a:endParaRPr lang="fr-FR" dirty="0"/>
          </a:p>
        </p:txBody>
      </p:sp>
      <p:sp>
        <p:nvSpPr>
          <p:cNvPr id="5" name="Rectangle 4"/>
          <p:cNvSpPr/>
          <p:nvPr/>
        </p:nvSpPr>
        <p:spPr>
          <a:xfrm>
            <a:off x="168814" y="788144"/>
            <a:ext cx="1752403" cy="923330"/>
          </a:xfrm>
          <a:prstGeom prst="rect">
            <a:avLst/>
          </a:prstGeom>
          <a:noFill/>
        </p:spPr>
        <p:txBody>
          <a:bodyPr wrap="none" lIns="91440" tIns="45720" rIns="91440" bIns="45720">
            <a:spAutoFit/>
          </a:bodyPr>
          <a:lstStyle/>
          <a:p>
            <a:pPr algn="ctr"/>
            <a:r>
              <a:rPr lang="fr-FR" sz="5400" b="1" cap="none" spc="0"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Jouer</a:t>
            </a:r>
            <a:endParaRPr lang="fr-FR"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6" name="ZoneTexte 5"/>
          <p:cNvSpPr txBox="1"/>
          <p:nvPr/>
        </p:nvSpPr>
        <p:spPr>
          <a:xfrm>
            <a:off x="325315" y="1649928"/>
            <a:ext cx="4448908" cy="2893100"/>
          </a:xfrm>
          <a:prstGeom prst="rect">
            <a:avLst/>
          </a:prstGeom>
          <a:noFill/>
        </p:spPr>
        <p:txBody>
          <a:bodyPr wrap="square" rtlCol="0">
            <a:spAutoFit/>
          </a:bodyPr>
          <a:lstStyle/>
          <a:p>
            <a:r>
              <a:rPr lang="fr-FR" dirty="0" smtClean="0"/>
              <a:t>Dans le jeu, on a fait plusieurs extensions comme les transitions, le bouton qui met le jeu en pause, la musique et le fichier qui permet d’enregistrer le score.</a:t>
            </a:r>
          </a:p>
          <a:p>
            <a:r>
              <a:rPr lang="fr-FR" dirty="0" smtClean="0"/>
              <a:t>Pour réaliser le travail, on a préparé plusieurs fonctions:</a:t>
            </a:r>
          </a:p>
          <a:p>
            <a:r>
              <a:rPr lang="fr-FR" sz="2000" b="1" dirty="0" smtClean="0">
                <a:solidFill>
                  <a:srgbClr val="FFFF00"/>
                </a:solidFill>
              </a:rPr>
              <a:t>Génération de fruit :</a:t>
            </a:r>
            <a:r>
              <a:rPr lang="fr-FR" dirty="0" smtClean="0"/>
              <a:t> il faut que sa place soit dans la matrice et différent de la place du serpent</a:t>
            </a:r>
          </a:p>
          <a:p>
            <a:endParaRPr lang="fr-FR" dirty="0"/>
          </a:p>
        </p:txBody>
      </p:sp>
      <p:pic>
        <p:nvPicPr>
          <p:cNvPr id="7" name="Image 6"/>
          <p:cNvPicPr>
            <a:picLocks noChangeAspect="1"/>
          </p:cNvPicPr>
          <p:nvPr/>
        </p:nvPicPr>
        <p:blipFill>
          <a:blip r:embed="rId2"/>
          <a:stretch>
            <a:fillRect/>
          </a:stretch>
        </p:blipFill>
        <p:spPr>
          <a:xfrm>
            <a:off x="5926946" y="170932"/>
            <a:ext cx="5578323" cy="5197290"/>
          </a:xfrm>
          <a:prstGeom prst="rect">
            <a:avLst/>
          </a:prstGeom>
        </p:spPr>
      </p:pic>
      <p:pic>
        <p:nvPicPr>
          <p:cNvPr id="8" name="Image 7"/>
          <p:cNvPicPr>
            <a:picLocks noChangeAspect="1"/>
          </p:cNvPicPr>
          <p:nvPr/>
        </p:nvPicPr>
        <p:blipFill>
          <a:blip r:embed="rId3"/>
          <a:stretch>
            <a:fillRect/>
          </a:stretch>
        </p:blipFill>
        <p:spPr>
          <a:xfrm>
            <a:off x="2363511" y="3928666"/>
            <a:ext cx="2726662" cy="2879112"/>
          </a:xfrm>
          <a:prstGeom prst="rect">
            <a:avLst/>
          </a:prstGeom>
        </p:spPr>
      </p:pic>
    </p:spTree>
    <p:extLst>
      <p:ext uri="{BB962C8B-B14F-4D97-AF65-F5344CB8AC3E}">
        <p14:creationId xmlns:p14="http://schemas.microsoft.com/office/powerpoint/2010/main" val="1241362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BE99F444-FCBD-B140-9C05-E443FA0805C4}"/>
              </a:ext>
            </a:extLst>
          </p:cNvPr>
          <p:cNvSpPr txBox="1">
            <a:spLocks/>
          </p:cNvSpPr>
          <p:nvPr/>
        </p:nvSpPr>
        <p:spPr>
          <a:xfrm>
            <a:off x="168814" y="-118534"/>
            <a:ext cx="3233810" cy="70761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smtClean="0"/>
              <a:t>En langage C</a:t>
            </a:r>
            <a:endParaRPr lang="fr-FR" dirty="0"/>
          </a:p>
        </p:txBody>
      </p:sp>
      <p:sp>
        <p:nvSpPr>
          <p:cNvPr id="5" name="ZoneTexte 4"/>
          <p:cNvSpPr txBox="1"/>
          <p:nvPr/>
        </p:nvSpPr>
        <p:spPr>
          <a:xfrm>
            <a:off x="89682" y="498135"/>
            <a:ext cx="12034910" cy="4278094"/>
          </a:xfrm>
          <a:prstGeom prst="rect">
            <a:avLst/>
          </a:prstGeom>
          <a:noFill/>
        </p:spPr>
        <p:txBody>
          <a:bodyPr wrap="square" rtlCol="0">
            <a:spAutoFit/>
          </a:bodyPr>
          <a:lstStyle/>
          <a:p>
            <a:r>
              <a:rPr lang="fr-FR" sz="2000" b="1" dirty="0" smtClean="0">
                <a:solidFill>
                  <a:srgbClr val="FFFF00"/>
                </a:solidFill>
              </a:rPr>
              <a:t>L’initialisation de serpent: </a:t>
            </a:r>
            <a:r>
              <a:rPr lang="fr-FR" dirty="0" smtClean="0"/>
              <a:t>on a crée le tête du serpent qui est une structure composé de deux entiers qui contiennent sa place et un pointeur qui pointe sur le reste de son corps.</a:t>
            </a:r>
          </a:p>
          <a:p>
            <a:r>
              <a:rPr lang="fr-FR" dirty="0" smtClean="0"/>
              <a:t> </a:t>
            </a:r>
            <a:r>
              <a:rPr lang="fr-FR" b="1" dirty="0">
                <a:solidFill>
                  <a:srgbClr val="FFFF00"/>
                </a:solidFill>
              </a:rPr>
              <a:t>L’initialisation de </a:t>
            </a:r>
            <a:r>
              <a:rPr lang="fr-FR" b="1" dirty="0" smtClean="0">
                <a:solidFill>
                  <a:srgbClr val="FFFF00"/>
                </a:solidFill>
              </a:rPr>
              <a:t>la matrice: </a:t>
            </a:r>
            <a:r>
              <a:rPr lang="fr-FR" dirty="0" smtClean="0"/>
              <a:t>il s’agit d’un cadre de jeu mais en réalité une matrice dont le premier et le dernier ligne et la première et la dernière colonne sont  remplies.</a:t>
            </a:r>
          </a:p>
          <a:p>
            <a:r>
              <a:rPr lang="fr-FR" b="1" dirty="0" smtClean="0">
                <a:solidFill>
                  <a:srgbClr val="FFFF00"/>
                </a:solidFill>
              </a:rPr>
              <a:t>Vérifier si le serpent a mangé le fruit :</a:t>
            </a:r>
            <a:r>
              <a:rPr lang="fr-FR" dirty="0"/>
              <a:t> </a:t>
            </a:r>
            <a:r>
              <a:rPr lang="fr-FR" dirty="0" smtClean="0"/>
              <a:t>Si le tête du serpent et le fruit ont les même x et y donc il l’a mangé</a:t>
            </a:r>
          </a:p>
          <a:p>
            <a:r>
              <a:rPr lang="fr-FR" b="1" dirty="0">
                <a:solidFill>
                  <a:srgbClr val="FFFF00"/>
                </a:solidFill>
              </a:rPr>
              <a:t>Vérifier si le serpent </a:t>
            </a:r>
            <a:r>
              <a:rPr lang="fr-FR" b="1" dirty="0" smtClean="0">
                <a:solidFill>
                  <a:srgbClr val="FFFF00"/>
                </a:solidFill>
              </a:rPr>
              <a:t>est mort: </a:t>
            </a:r>
            <a:r>
              <a:rPr lang="fr-FR" dirty="0" smtClean="0"/>
              <a:t>Si X du tête du serpent égale 0 ou 24 ou bien Y égale à 0 ou 29 donc il est mort. Ainsi, si une cellule de serpent a les même coordonnées donc il est mort.</a:t>
            </a:r>
          </a:p>
          <a:p>
            <a:r>
              <a:rPr lang="fr-FR" b="1" dirty="0" smtClean="0">
                <a:solidFill>
                  <a:srgbClr val="FFFF00"/>
                </a:solidFill>
              </a:rPr>
              <a:t>Déplacement du serpent : </a:t>
            </a:r>
            <a:r>
              <a:rPr lang="fr-FR" dirty="0" smtClean="0"/>
              <a:t>Le déplacement se fait selon 4 directions, la direction est déterminé par une variable </a:t>
            </a:r>
            <a:r>
              <a:rPr lang="fr-FR" dirty="0" err="1" smtClean="0"/>
              <a:t>hist</a:t>
            </a:r>
            <a:r>
              <a:rPr lang="fr-FR" dirty="0" smtClean="0"/>
              <a:t> qui prend 4 valeurs, par exemple, si </a:t>
            </a:r>
            <a:r>
              <a:rPr lang="fr-FR" dirty="0" err="1" smtClean="0"/>
              <a:t>hist</a:t>
            </a:r>
            <a:r>
              <a:rPr lang="fr-FR" dirty="0" smtClean="0"/>
              <a:t>=1 donc il va se déplacer vers le haut, on a crée une nouvelle </a:t>
            </a:r>
            <a:r>
              <a:rPr lang="fr-FR" dirty="0" err="1" smtClean="0"/>
              <a:t>tete</a:t>
            </a:r>
            <a:r>
              <a:rPr lang="fr-FR" dirty="0" smtClean="0"/>
              <a:t> avec nouvelles coordonnées , puis chaque cellule prend la position de la cellule suivante puis on libère la dernière cellule.</a:t>
            </a:r>
          </a:p>
          <a:p>
            <a:r>
              <a:rPr lang="fr-FR" b="1" dirty="0" smtClean="0">
                <a:solidFill>
                  <a:srgbClr val="FFFF00"/>
                </a:solidFill>
              </a:rPr>
              <a:t>Agrandissement </a:t>
            </a:r>
            <a:r>
              <a:rPr lang="fr-FR" b="1" dirty="0">
                <a:solidFill>
                  <a:srgbClr val="FFFF00"/>
                </a:solidFill>
              </a:rPr>
              <a:t>du serpent </a:t>
            </a:r>
            <a:r>
              <a:rPr lang="fr-FR" b="1" dirty="0" smtClean="0">
                <a:solidFill>
                  <a:srgbClr val="FFFF00"/>
                </a:solidFill>
              </a:rPr>
              <a:t>: </a:t>
            </a:r>
            <a:r>
              <a:rPr lang="fr-FR" dirty="0" smtClean="0"/>
              <a:t>L’agrandissement se </a:t>
            </a:r>
            <a:r>
              <a:rPr lang="fr-FR" dirty="0"/>
              <a:t>fait selon 4 </a:t>
            </a:r>
            <a:r>
              <a:rPr lang="fr-FR" dirty="0" smtClean="0"/>
              <a:t>directions, selon la variable </a:t>
            </a:r>
            <a:r>
              <a:rPr lang="fr-FR" dirty="0" err="1" smtClean="0"/>
              <a:t>hist</a:t>
            </a:r>
            <a:r>
              <a:rPr lang="fr-FR" dirty="0"/>
              <a:t> </a:t>
            </a:r>
            <a:r>
              <a:rPr lang="fr-FR" dirty="0" smtClean="0"/>
              <a:t>, par exemple si le serpent a mangé le fruit en se déplaçant vers le haut, donc </a:t>
            </a:r>
            <a:r>
              <a:rPr lang="fr-FR" dirty="0" err="1" smtClean="0"/>
              <a:t>hist</a:t>
            </a:r>
            <a:r>
              <a:rPr lang="fr-FR" dirty="0" smtClean="0"/>
              <a:t> = 1 d’où on crée une cellule puis en parcourt notre serpent qui est une liste chainée vers la dernière cellule puis suivant de la dernière cellule prend la nouvelle cellule sachant que la nouvelle cellule a les mêmes coordonnées que la dernière mais avec x-1 .</a:t>
            </a:r>
          </a:p>
          <a:p>
            <a:endParaRPr lang="fr-FR" dirty="0"/>
          </a:p>
        </p:txBody>
      </p:sp>
      <p:pic>
        <p:nvPicPr>
          <p:cNvPr id="6" name="Image 5"/>
          <p:cNvPicPr>
            <a:picLocks noChangeAspect="1"/>
          </p:cNvPicPr>
          <p:nvPr/>
        </p:nvPicPr>
        <p:blipFill>
          <a:blip r:embed="rId2"/>
          <a:stretch>
            <a:fillRect/>
          </a:stretch>
        </p:blipFill>
        <p:spPr>
          <a:xfrm>
            <a:off x="8220809" y="4343967"/>
            <a:ext cx="3727938" cy="2237753"/>
          </a:xfrm>
          <a:prstGeom prst="rect">
            <a:avLst/>
          </a:prstGeom>
        </p:spPr>
      </p:pic>
      <p:pic>
        <p:nvPicPr>
          <p:cNvPr id="7" name="Image 6"/>
          <p:cNvPicPr>
            <a:picLocks noChangeAspect="1"/>
          </p:cNvPicPr>
          <p:nvPr/>
        </p:nvPicPr>
        <p:blipFill>
          <a:blip r:embed="rId3"/>
          <a:stretch>
            <a:fillRect/>
          </a:stretch>
        </p:blipFill>
        <p:spPr>
          <a:xfrm>
            <a:off x="4303220" y="4394590"/>
            <a:ext cx="3741744" cy="2187130"/>
          </a:xfrm>
          <a:prstGeom prst="rect">
            <a:avLst/>
          </a:prstGeom>
        </p:spPr>
      </p:pic>
      <p:pic>
        <p:nvPicPr>
          <p:cNvPr id="8" name="Image 7"/>
          <p:cNvPicPr>
            <a:picLocks noChangeAspect="1"/>
          </p:cNvPicPr>
          <p:nvPr/>
        </p:nvPicPr>
        <p:blipFill>
          <a:blip r:embed="rId4"/>
          <a:stretch>
            <a:fillRect/>
          </a:stretch>
        </p:blipFill>
        <p:spPr>
          <a:xfrm>
            <a:off x="353451" y="4394590"/>
            <a:ext cx="3686001" cy="2298568"/>
          </a:xfrm>
          <a:prstGeom prst="rect">
            <a:avLst/>
          </a:prstGeom>
        </p:spPr>
      </p:pic>
    </p:spTree>
    <p:extLst>
      <p:ext uri="{BB962C8B-B14F-4D97-AF65-F5344CB8AC3E}">
        <p14:creationId xmlns:p14="http://schemas.microsoft.com/office/powerpoint/2010/main" val="3876893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BE99F444-FCBD-B140-9C05-E443FA0805C4}"/>
              </a:ext>
            </a:extLst>
          </p:cNvPr>
          <p:cNvSpPr txBox="1">
            <a:spLocks/>
          </p:cNvSpPr>
          <p:nvPr/>
        </p:nvSpPr>
        <p:spPr>
          <a:xfrm>
            <a:off x="168814" y="-118534"/>
            <a:ext cx="3233810" cy="70761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smtClean="0"/>
              <a:t>En langage C</a:t>
            </a:r>
            <a:endParaRPr lang="fr-FR" dirty="0"/>
          </a:p>
        </p:txBody>
      </p:sp>
      <p:sp>
        <p:nvSpPr>
          <p:cNvPr id="6" name="Rectangle 5"/>
          <p:cNvSpPr/>
          <p:nvPr/>
        </p:nvSpPr>
        <p:spPr>
          <a:xfrm>
            <a:off x="877824" y="373106"/>
            <a:ext cx="10908792" cy="1446550"/>
          </a:xfrm>
          <a:prstGeom prst="rect">
            <a:avLst/>
          </a:prstGeom>
        </p:spPr>
        <p:txBody>
          <a:bodyPr wrap="square">
            <a:spAutoFit/>
          </a:bodyPr>
          <a:lstStyle/>
          <a:p>
            <a:pPr algn="ctr"/>
            <a:r>
              <a:rPr lang="fr-FR" sz="3200" b="1" dirty="0">
                <a:ln w="22225">
                  <a:solidFill>
                    <a:schemeClr val="accent2"/>
                  </a:solidFill>
                  <a:prstDash val="solid"/>
                </a:ln>
                <a:solidFill>
                  <a:schemeClr val="accent2">
                    <a:lumMod val="40000"/>
                    <a:lumOff val="60000"/>
                  </a:schemeClr>
                </a:solidFill>
              </a:rPr>
              <a:t>Le plus important problème que nous avons </a:t>
            </a:r>
            <a:r>
              <a:rPr lang="fr-FR" sz="3200" b="1" dirty="0" smtClean="0">
                <a:ln w="22225">
                  <a:solidFill>
                    <a:schemeClr val="accent2"/>
                  </a:solidFill>
                  <a:prstDash val="solid"/>
                </a:ln>
                <a:solidFill>
                  <a:schemeClr val="accent2">
                    <a:lumMod val="40000"/>
                    <a:lumOff val="60000"/>
                  </a:schemeClr>
                </a:solidFill>
              </a:rPr>
              <a:t>rencontré:</a:t>
            </a:r>
          </a:p>
          <a:p>
            <a:pPr algn="ctr"/>
            <a:r>
              <a:rPr lang="fr-FR" sz="2800" b="1" dirty="0" smtClean="0">
                <a:ln w="22225">
                  <a:solidFill>
                    <a:schemeClr val="accent2"/>
                  </a:solidFill>
                  <a:prstDash val="solid"/>
                </a:ln>
                <a:solidFill>
                  <a:srgbClr val="FFC000"/>
                </a:solidFill>
              </a:rPr>
              <a:t>Comment déplacer automatiquement le serpent et comment diminuer le clignotement de la console</a:t>
            </a:r>
          </a:p>
        </p:txBody>
      </p:sp>
      <p:sp>
        <p:nvSpPr>
          <p:cNvPr id="7" name="ZoneTexte 6"/>
          <p:cNvSpPr txBox="1"/>
          <p:nvPr/>
        </p:nvSpPr>
        <p:spPr>
          <a:xfrm>
            <a:off x="168814" y="1819656"/>
            <a:ext cx="4549490" cy="4524315"/>
          </a:xfrm>
          <a:prstGeom prst="rect">
            <a:avLst/>
          </a:prstGeom>
          <a:noFill/>
        </p:spPr>
        <p:txBody>
          <a:bodyPr wrap="square" rtlCol="0">
            <a:spAutoFit/>
          </a:bodyPr>
          <a:lstStyle/>
          <a:p>
            <a:r>
              <a:rPr lang="fr-FR" dirty="0" smtClean="0"/>
              <a:t>En fait, pour résoudre ce problème, on a crée une variable</a:t>
            </a:r>
            <a:r>
              <a:rPr lang="fr-FR" dirty="0" smtClean="0">
                <a:solidFill>
                  <a:srgbClr val="FFC000"/>
                </a:solidFill>
              </a:rPr>
              <a:t> </a:t>
            </a:r>
            <a:r>
              <a:rPr lang="fr-FR" dirty="0" err="1" smtClean="0">
                <a:solidFill>
                  <a:srgbClr val="FFC000"/>
                </a:solidFill>
              </a:rPr>
              <a:t>hist</a:t>
            </a:r>
            <a:r>
              <a:rPr lang="fr-FR" dirty="0" smtClean="0">
                <a:solidFill>
                  <a:srgbClr val="FFC000"/>
                </a:solidFill>
              </a:rPr>
              <a:t> </a:t>
            </a:r>
            <a:r>
              <a:rPr lang="fr-FR" dirty="0" smtClean="0"/>
              <a:t>qui prend la valeur de la dernière direction puis il se déplace dans cette direction mais lorsque il ne détecte aucun touche tapé en faisant appel à la fonction </a:t>
            </a:r>
            <a:r>
              <a:rPr lang="fr-FR" dirty="0" err="1" smtClean="0">
                <a:solidFill>
                  <a:srgbClr val="FFC000"/>
                </a:solidFill>
              </a:rPr>
              <a:t>kbhit</a:t>
            </a:r>
            <a:r>
              <a:rPr lang="fr-FR" dirty="0" smtClean="0"/>
              <a:t>  de la bibliothèque </a:t>
            </a:r>
            <a:r>
              <a:rPr lang="fr-FR" dirty="0" err="1" smtClean="0">
                <a:solidFill>
                  <a:srgbClr val="FFC000"/>
                </a:solidFill>
              </a:rPr>
              <a:t>conio.h</a:t>
            </a:r>
            <a:r>
              <a:rPr lang="fr-FR" dirty="0" smtClean="0"/>
              <a:t> qui lit les entrées dans le tampon.</a:t>
            </a:r>
          </a:p>
          <a:p>
            <a:r>
              <a:rPr lang="fr-FR" dirty="0" smtClean="0"/>
              <a:t>Vu qu’on travail sur une console donc pour chaque déplacement il faut qu’on met </a:t>
            </a:r>
            <a:r>
              <a:rPr lang="fr-FR" dirty="0" smtClean="0">
                <a:solidFill>
                  <a:srgbClr val="FFC000"/>
                </a:solidFill>
              </a:rPr>
              <a:t>system(« </a:t>
            </a:r>
            <a:r>
              <a:rPr lang="fr-FR" dirty="0" err="1" smtClean="0">
                <a:solidFill>
                  <a:srgbClr val="FFC000"/>
                </a:solidFill>
              </a:rPr>
              <a:t>cls</a:t>
            </a:r>
            <a:r>
              <a:rPr lang="fr-FR" dirty="0" smtClean="0">
                <a:solidFill>
                  <a:srgbClr val="FFC000"/>
                </a:solidFill>
              </a:rPr>
              <a:t> ») </a:t>
            </a:r>
            <a:r>
              <a:rPr lang="fr-FR" dirty="0" smtClean="0"/>
              <a:t>et on réaffiche le jeu, donc il y a eu un clignotement et pour le diminuer on </a:t>
            </a:r>
            <a:r>
              <a:rPr lang="fr-FR" dirty="0"/>
              <a:t>a utilisé </a:t>
            </a:r>
            <a:r>
              <a:rPr lang="fr-FR" dirty="0" err="1" smtClean="0">
                <a:solidFill>
                  <a:srgbClr val="FFC000"/>
                </a:solidFill>
              </a:rPr>
              <a:t>fflush</a:t>
            </a:r>
            <a:r>
              <a:rPr lang="fr-FR" dirty="0" smtClean="0">
                <a:solidFill>
                  <a:srgbClr val="FFC000"/>
                </a:solidFill>
              </a:rPr>
              <a:t>(</a:t>
            </a:r>
            <a:r>
              <a:rPr lang="fr-FR" dirty="0" err="1" smtClean="0">
                <a:solidFill>
                  <a:srgbClr val="FFC000"/>
                </a:solidFill>
              </a:rPr>
              <a:t>stdin</a:t>
            </a:r>
            <a:r>
              <a:rPr lang="fr-FR" dirty="0" smtClean="0">
                <a:solidFill>
                  <a:srgbClr val="FFC000"/>
                </a:solidFill>
              </a:rPr>
              <a:t>) </a:t>
            </a:r>
            <a:r>
              <a:rPr lang="fr-FR" dirty="0" smtClean="0"/>
              <a:t>et </a:t>
            </a:r>
            <a:r>
              <a:rPr lang="fr-FR" dirty="0" err="1" smtClean="0">
                <a:solidFill>
                  <a:srgbClr val="FFC000"/>
                </a:solidFill>
              </a:rPr>
              <a:t>fflush</a:t>
            </a:r>
            <a:r>
              <a:rPr lang="fr-FR" dirty="0" smtClean="0">
                <a:solidFill>
                  <a:srgbClr val="FFC000"/>
                </a:solidFill>
              </a:rPr>
              <a:t>(</a:t>
            </a:r>
            <a:r>
              <a:rPr lang="fr-FR" dirty="0" err="1" smtClean="0">
                <a:solidFill>
                  <a:srgbClr val="FFC000"/>
                </a:solidFill>
              </a:rPr>
              <a:t>stdout</a:t>
            </a:r>
            <a:r>
              <a:rPr lang="fr-FR" dirty="0" smtClean="0">
                <a:solidFill>
                  <a:srgbClr val="FFC000"/>
                </a:solidFill>
              </a:rPr>
              <a:t>) </a:t>
            </a:r>
            <a:r>
              <a:rPr lang="fr-FR" dirty="0" smtClean="0"/>
              <a:t>qui supprime les variables non utilisables du tampon.</a:t>
            </a:r>
          </a:p>
          <a:p>
            <a:r>
              <a:rPr lang="fr-FR" dirty="0" smtClean="0"/>
              <a:t>Toutes les instructions sont faites lorsque l’utilisateur ne tape pas </a:t>
            </a:r>
            <a:r>
              <a:rPr lang="fr-FR" dirty="0" smtClean="0">
                <a:solidFill>
                  <a:srgbClr val="FFC000"/>
                </a:solidFill>
              </a:rPr>
              <a:t>X</a:t>
            </a:r>
            <a:endParaRPr lang="fr-FR" dirty="0">
              <a:solidFill>
                <a:srgbClr val="FFC000"/>
              </a:solidFill>
            </a:endParaRPr>
          </a:p>
        </p:txBody>
      </p:sp>
      <p:pic>
        <p:nvPicPr>
          <p:cNvPr id="8" name="Image 7"/>
          <p:cNvPicPr>
            <a:picLocks noChangeAspect="1"/>
          </p:cNvPicPr>
          <p:nvPr/>
        </p:nvPicPr>
        <p:blipFill>
          <a:blip r:embed="rId2"/>
          <a:stretch>
            <a:fillRect/>
          </a:stretch>
        </p:blipFill>
        <p:spPr>
          <a:xfrm>
            <a:off x="5485119" y="1989201"/>
            <a:ext cx="5552970" cy="4535480"/>
          </a:xfrm>
          <a:prstGeom prst="rect">
            <a:avLst/>
          </a:prstGeom>
        </p:spPr>
      </p:pic>
    </p:spTree>
    <p:extLst>
      <p:ext uri="{BB962C8B-B14F-4D97-AF65-F5344CB8AC3E}">
        <p14:creationId xmlns:p14="http://schemas.microsoft.com/office/powerpoint/2010/main" val="1965900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05-46-5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52560" y="589085"/>
            <a:ext cx="11261725" cy="5959475"/>
          </a:xfrm>
          <a:prstGeom prst="rect">
            <a:avLst/>
          </a:prstGeom>
        </p:spPr>
      </p:pic>
      <p:sp>
        <p:nvSpPr>
          <p:cNvPr id="5" name="Titre 1">
            <a:extLst>
              <a:ext uri="{FF2B5EF4-FFF2-40B4-BE49-F238E27FC236}">
                <a16:creationId xmlns:a16="http://schemas.microsoft.com/office/drawing/2014/main" id="{BE99F444-FCBD-B140-9C05-E443FA0805C4}"/>
              </a:ext>
            </a:extLst>
          </p:cNvPr>
          <p:cNvSpPr txBox="1">
            <a:spLocks/>
          </p:cNvSpPr>
          <p:nvPr/>
        </p:nvSpPr>
        <p:spPr>
          <a:xfrm>
            <a:off x="168814" y="-118534"/>
            <a:ext cx="3233810" cy="70761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smtClean="0"/>
              <a:t>En langage C</a:t>
            </a:r>
            <a:endParaRPr lang="fr-FR" dirty="0"/>
          </a:p>
        </p:txBody>
      </p:sp>
    </p:spTree>
    <p:extLst>
      <p:ext uri="{BB962C8B-B14F-4D97-AF65-F5344CB8AC3E}">
        <p14:creationId xmlns:p14="http://schemas.microsoft.com/office/powerpoint/2010/main" val="28732380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BE99F444-FCBD-B140-9C05-E443FA0805C4}"/>
              </a:ext>
            </a:extLst>
          </p:cNvPr>
          <p:cNvSpPr txBox="1">
            <a:spLocks/>
          </p:cNvSpPr>
          <p:nvPr/>
        </p:nvSpPr>
        <p:spPr>
          <a:xfrm>
            <a:off x="168814" y="-118534"/>
            <a:ext cx="3233810" cy="70761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smtClean="0"/>
              <a:t>En langage C</a:t>
            </a:r>
            <a:endParaRPr lang="fr-FR" dirty="0"/>
          </a:p>
        </p:txBody>
      </p:sp>
      <p:sp>
        <p:nvSpPr>
          <p:cNvPr id="5" name="Rectangle 4"/>
          <p:cNvSpPr/>
          <p:nvPr/>
        </p:nvSpPr>
        <p:spPr>
          <a:xfrm>
            <a:off x="168814" y="501162"/>
            <a:ext cx="2730236" cy="923330"/>
          </a:xfrm>
          <a:prstGeom prst="rect">
            <a:avLst/>
          </a:prstGeom>
          <a:noFill/>
        </p:spPr>
        <p:txBody>
          <a:bodyPr wrap="none" lIns="91440" tIns="45720" rIns="91440" bIns="45720">
            <a:spAutoFit/>
          </a:bodyPr>
          <a:lstStyle/>
          <a:p>
            <a:pPr algn="ctr"/>
            <a:r>
              <a:rPr lang="fr-FR" sz="5400" b="1" cap="none" spc="0"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Le guide </a:t>
            </a:r>
            <a:endParaRPr lang="fr-FR"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6" name="ZoneTexte 5"/>
          <p:cNvSpPr txBox="1"/>
          <p:nvPr/>
        </p:nvSpPr>
        <p:spPr>
          <a:xfrm>
            <a:off x="168814" y="1327638"/>
            <a:ext cx="5125916" cy="369332"/>
          </a:xfrm>
          <a:prstGeom prst="rect">
            <a:avLst/>
          </a:prstGeom>
          <a:noFill/>
        </p:spPr>
        <p:txBody>
          <a:bodyPr wrap="square" rtlCol="0">
            <a:spAutoFit/>
          </a:bodyPr>
          <a:lstStyle/>
          <a:p>
            <a:r>
              <a:rPr lang="fr-FR" dirty="0" smtClean="0"/>
              <a:t>On a crée un guide dynamique avec les transitions.</a:t>
            </a:r>
            <a:endParaRPr lang="fr-FR" dirty="0"/>
          </a:p>
        </p:txBody>
      </p:sp>
      <p:pic>
        <p:nvPicPr>
          <p:cNvPr id="7" name="20230410-0452-43.031713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57106" y="1949419"/>
            <a:ext cx="8199071" cy="4396063"/>
          </a:xfrm>
          <a:prstGeom prst="rect">
            <a:avLst/>
          </a:prstGeom>
        </p:spPr>
      </p:pic>
    </p:spTree>
    <p:extLst>
      <p:ext uri="{BB962C8B-B14F-4D97-AF65-F5344CB8AC3E}">
        <p14:creationId xmlns:p14="http://schemas.microsoft.com/office/powerpoint/2010/main" val="40087449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BE99F444-FCBD-B140-9C05-E443FA0805C4}"/>
              </a:ext>
            </a:extLst>
          </p:cNvPr>
          <p:cNvSpPr txBox="1">
            <a:spLocks/>
          </p:cNvSpPr>
          <p:nvPr/>
        </p:nvSpPr>
        <p:spPr>
          <a:xfrm>
            <a:off x="168814" y="-118534"/>
            <a:ext cx="3233810" cy="70761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smtClean="0"/>
              <a:t>En langage C</a:t>
            </a:r>
            <a:endParaRPr lang="fr-FR" dirty="0"/>
          </a:p>
        </p:txBody>
      </p:sp>
      <p:sp>
        <p:nvSpPr>
          <p:cNvPr id="5" name="Rectangle 4"/>
          <p:cNvSpPr/>
          <p:nvPr/>
        </p:nvSpPr>
        <p:spPr>
          <a:xfrm>
            <a:off x="0" y="346997"/>
            <a:ext cx="6521530" cy="923330"/>
          </a:xfrm>
          <a:prstGeom prst="rect">
            <a:avLst/>
          </a:prstGeom>
          <a:noFill/>
        </p:spPr>
        <p:txBody>
          <a:bodyPr wrap="none" lIns="91440" tIns="45720" rIns="91440" bIns="45720">
            <a:spAutoFit/>
          </a:bodyPr>
          <a:lstStyle/>
          <a:p>
            <a:pPr algn="ctr"/>
            <a:r>
              <a:rPr lang="fr-FR"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La répertoire musique</a:t>
            </a:r>
            <a:endParaRPr lang="fr-FR"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6" name="ZoneTexte 5"/>
          <p:cNvSpPr txBox="1"/>
          <p:nvPr/>
        </p:nvSpPr>
        <p:spPr>
          <a:xfrm>
            <a:off x="168814" y="1191196"/>
            <a:ext cx="5125916" cy="646331"/>
          </a:xfrm>
          <a:prstGeom prst="rect">
            <a:avLst/>
          </a:prstGeom>
          <a:noFill/>
        </p:spPr>
        <p:txBody>
          <a:bodyPr wrap="square" rtlCol="0">
            <a:spAutoFit/>
          </a:bodyPr>
          <a:lstStyle/>
          <a:p>
            <a:r>
              <a:rPr lang="fr-FR" dirty="0" smtClean="0"/>
              <a:t>On a crée la même répertoire musique que dans le jeu tic tac </a:t>
            </a:r>
            <a:r>
              <a:rPr lang="fr-FR" dirty="0" err="1" smtClean="0"/>
              <a:t>toe</a:t>
            </a:r>
            <a:r>
              <a:rPr lang="fr-FR" dirty="0" smtClean="0"/>
              <a:t> avec les mêmes fonctionnalités.</a:t>
            </a:r>
            <a:endParaRPr lang="fr-FR" dirty="0"/>
          </a:p>
        </p:txBody>
      </p:sp>
      <p:sp>
        <p:nvSpPr>
          <p:cNvPr id="7" name="Rectangle 6"/>
          <p:cNvSpPr/>
          <p:nvPr/>
        </p:nvSpPr>
        <p:spPr>
          <a:xfrm>
            <a:off x="68004" y="1872438"/>
            <a:ext cx="4802918" cy="923330"/>
          </a:xfrm>
          <a:prstGeom prst="rect">
            <a:avLst/>
          </a:prstGeom>
          <a:noFill/>
        </p:spPr>
        <p:txBody>
          <a:bodyPr wrap="none" lIns="91440" tIns="45720" rIns="91440" bIns="45720">
            <a:spAutoFit/>
          </a:bodyPr>
          <a:lstStyle/>
          <a:p>
            <a:pPr algn="ctr"/>
            <a:r>
              <a:rPr lang="fr-FR"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Le design du jeu</a:t>
            </a:r>
            <a:endParaRPr lang="fr-FR"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8" name="ZoneTexte 7"/>
          <p:cNvSpPr txBox="1"/>
          <p:nvPr/>
        </p:nvSpPr>
        <p:spPr>
          <a:xfrm>
            <a:off x="168814" y="2659326"/>
            <a:ext cx="5125916" cy="1754326"/>
          </a:xfrm>
          <a:prstGeom prst="rect">
            <a:avLst/>
          </a:prstGeom>
          <a:noFill/>
        </p:spPr>
        <p:txBody>
          <a:bodyPr wrap="square" rtlCol="0">
            <a:spAutoFit/>
          </a:bodyPr>
          <a:lstStyle/>
          <a:p>
            <a:r>
              <a:rPr lang="fr-FR" dirty="0" smtClean="0"/>
              <a:t>Pour rendre le travail plus innovant, on a crée une fonction qui permet de changer les skin du jeu (cadre, serpent  et fruit) , c’est simple, on a fait 3 variables une pour le cadre, l’autre pour le serpent et la troisième pour le fruit. Puis, dans l’affichage on fait une condition sur chacune des variables.</a:t>
            </a:r>
            <a:endParaRPr lang="fr-FR" dirty="0"/>
          </a:p>
        </p:txBody>
      </p:sp>
      <p:pic>
        <p:nvPicPr>
          <p:cNvPr id="9" name="Image 8"/>
          <p:cNvPicPr>
            <a:picLocks noChangeAspect="1"/>
          </p:cNvPicPr>
          <p:nvPr/>
        </p:nvPicPr>
        <p:blipFill>
          <a:blip r:embed="rId2"/>
          <a:stretch>
            <a:fillRect/>
          </a:stretch>
        </p:blipFill>
        <p:spPr>
          <a:xfrm>
            <a:off x="5294730" y="1543413"/>
            <a:ext cx="6429655" cy="3986151"/>
          </a:xfrm>
          <a:prstGeom prst="rect">
            <a:avLst/>
          </a:prstGeom>
        </p:spPr>
      </p:pic>
    </p:spTree>
    <p:extLst>
      <p:ext uri="{BB962C8B-B14F-4D97-AF65-F5344CB8AC3E}">
        <p14:creationId xmlns:p14="http://schemas.microsoft.com/office/powerpoint/2010/main" val="17561493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éleste">
  <a:themeElements>
    <a:clrScheme name="Celestial">
      <a:dk1>
        <a:sysClr val="windowText" lastClr="000000"/>
      </a:dk1>
      <a:lt1>
        <a:sysClr val="window" lastClr="FFFFFF"/>
      </a:lt1>
      <a:dk2>
        <a:srgbClr val="16476F"/>
      </a:dk2>
      <a:lt2>
        <a:srgbClr val="EBEBEB"/>
      </a:lt2>
      <a:accent1>
        <a:srgbClr val="E5B458"/>
      </a:accent1>
      <a:accent2>
        <a:srgbClr val="F77754"/>
      </a:accent2>
      <a:accent3>
        <a:srgbClr val="D8507E"/>
      </a:accent3>
      <a:accent4>
        <a:srgbClr val="BC70EE"/>
      </a:accent4>
      <a:accent5>
        <a:srgbClr val="3CA2E2"/>
      </a:accent5>
      <a:accent6>
        <a:srgbClr val="91BF77"/>
      </a:accent6>
      <a:hlink>
        <a:srgbClr val="71DDAB"/>
      </a:hlink>
      <a:folHlink>
        <a:srgbClr val="A6E4C7"/>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B36E0D05-787B-4C61-8268-2D6C1FBEDA32}"/>
    </a:ext>
  </a:extLst>
</a:theme>
</file>

<file path=docProps/app.xml><?xml version="1.0" encoding="utf-8"?>
<Properties xmlns="http://schemas.openxmlformats.org/officeDocument/2006/extended-properties" xmlns:vt="http://schemas.openxmlformats.org/officeDocument/2006/docPropsVTypes">
  <Template>TM03457452[[fn=Céleste]]</Template>
  <TotalTime>101</TotalTime>
  <Words>913</Words>
  <Application>Microsoft Office PowerPoint</Application>
  <PresentationFormat>Grand écran</PresentationFormat>
  <Paragraphs>49</Paragraphs>
  <Slides>14</Slides>
  <Notes>0</Notes>
  <HiddenSlides>0</HiddenSlides>
  <MMClips>5</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14</vt:i4>
      </vt:variant>
    </vt:vector>
  </HeadingPairs>
  <TitlesOfParts>
    <vt:vector size="18" baseType="lpstr">
      <vt:lpstr>Arial</vt:lpstr>
      <vt:lpstr>Calibri</vt:lpstr>
      <vt:lpstr>Calibri Light</vt:lpstr>
      <vt:lpstr>Céleste</vt:lpstr>
      <vt:lpstr>Projet Snake avec langages C et             c  sharp</vt:lpstr>
      <vt:lpstr>En langage C</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Snake avec langages C et             c  sharp</dc:title>
  <dc:creator>Jerbi Ahmed</dc:creator>
  <cp:lastModifiedBy>Jerbi Ahmed</cp:lastModifiedBy>
  <cp:revision>11</cp:revision>
  <dcterms:created xsi:type="dcterms:W3CDTF">2023-04-10T03:53:40Z</dcterms:created>
  <dcterms:modified xsi:type="dcterms:W3CDTF">2023-04-10T05:35:01Z</dcterms:modified>
</cp:coreProperties>
</file>